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50" d="100"/>
          <a:sy n="50" d="100"/>
        </p:scale>
        <p:origin x="922" y="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727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783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9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7582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31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343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4/7/2025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369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4/7/2025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7634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4/7/2025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108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14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4/7/2025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265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4/7/2025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875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1187F7A-920C-B377-65E8-1CF4CBCE3C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F77B86-48BA-5FFF-E2C0-FEC0FB6A415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2139" y="5293849"/>
            <a:ext cx="7202558" cy="1178688"/>
          </a:xfrm>
        </p:spPr>
        <p:txBody>
          <a:bodyPr anchor="ctr">
            <a:normAutofit fontScale="90000"/>
          </a:bodyPr>
          <a:lstStyle/>
          <a:p>
            <a:r>
              <a:rPr lang="en-US" dirty="0"/>
              <a:t>Subconscious Reprogramming</a:t>
            </a:r>
          </a:p>
        </p:txBody>
      </p:sp>
      <p:pic>
        <p:nvPicPr>
          <p:cNvPr id="4" name="Picture 3" descr="Top view of a background splashed with colors">
            <a:extLst>
              <a:ext uri="{FF2B5EF4-FFF2-40B4-BE49-F238E27FC236}">
                <a16:creationId xmlns:a16="http://schemas.microsoft.com/office/drawing/2014/main" id="{A72A1AE5-69A9-874F-6E0C-75BBBB0421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012" b="15667"/>
          <a:stretch/>
        </p:blipFill>
        <p:spPr>
          <a:xfrm>
            <a:off x="20" y="10"/>
            <a:ext cx="12191980" cy="490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83912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Content Placeholder 4" descr="Elderly woman finishing a marathon">
            <a:extLst>
              <a:ext uri="{FF2B5EF4-FFF2-40B4-BE49-F238E27FC236}">
                <a16:creationId xmlns:a16="http://schemas.microsoft.com/office/drawing/2014/main" id="{77F811AC-CA16-2BCF-F7F0-0B495ACAD6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" b="144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6A10D8F-D463-70E5-239B-17AD65EF43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-173183" y="173181"/>
            <a:ext cx="6858002" cy="651164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6000">
                <a:schemeClr val="bg1">
                  <a:alpha val="30000"/>
                </a:schemeClr>
              </a:gs>
              <a:gs pos="26000">
                <a:schemeClr val="bg1">
                  <a:alpha val="17000"/>
                </a:scheme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DF34B0-2BC5-B500-250E-39CF264B4F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6506" y="603315"/>
            <a:ext cx="5649211" cy="368573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6600"/>
              <a:t>Real-Life Success Stories</a:t>
            </a:r>
          </a:p>
        </p:txBody>
      </p:sp>
      <p:sp>
        <p:nvSpPr>
          <p:cNvPr id="14" name="Frame 13">
            <a:extLst>
              <a:ext uri="{FF2B5EF4-FFF2-40B4-BE49-F238E27FC236}">
                <a16:creationId xmlns:a16="http://schemas.microsoft.com/office/drawing/2014/main" id="{060123A9-B0F8-BA4B-9C41-F1FCAB03E8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22224" y="188537"/>
            <a:ext cx="5683270" cy="6264464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E8736E-E7D5-85FC-5B5E-7A255680E5AF}"/>
              </a:ext>
            </a:extLst>
          </p:cNvPr>
          <p:cNvSpPr txBox="1"/>
          <p:nvPr/>
        </p:nvSpPr>
        <p:spPr>
          <a:xfrm>
            <a:off x="6820525" y="1049311"/>
            <a:ext cx="45720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	</a:t>
            </a:r>
            <a:r>
              <a:rPr lang="en-US" sz="2400" b="1" dirty="0"/>
              <a:t>Olympic Athletes</a:t>
            </a:r>
          </a:p>
          <a:p>
            <a:endParaRPr lang="en-US" sz="2400" b="1" dirty="0"/>
          </a:p>
          <a:p>
            <a:r>
              <a:rPr lang="en-US" sz="2400" b="1" dirty="0"/>
              <a:t>	Jim Carey - $10 Million</a:t>
            </a:r>
          </a:p>
          <a:p>
            <a:endParaRPr lang="en-US" sz="2400" b="1" dirty="0"/>
          </a:p>
          <a:p>
            <a:r>
              <a:rPr lang="en-US" sz="2400" b="1" dirty="0"/>
              <a:t>		Overcoming 		Paralysis</a:t>
            </a:r>
          </a:p>
          <a:p>
            <a:endParaRPr lang="en-US" sz="2400" b="1" dirty="0"/>
          </a:p>
          <a:p>
            <a:r>
              <a:rPr lang="en-US" sz="2400" b="1" dirty="0"/>
              <a:t>		Healing Disease</a:t>
            </a:r>
          </a:p>
          <a:p>
            <a:r>
              <a:rPr lang="en-US" sz="2400" b="1" dirty="0"/>
              <a:t>		</a:t>
            </a:r>
          </a:p>
          <a:p>
            <a:r>
              <a:rPr lang="en-US" sz="2400" b="1" dirty="0"/>
              <a:t>	Successful 	Entrepreneurs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8772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0135D4-D3A1-4556-B91B-4A12069D4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Pine trees in the forest against the bright sun">
            <a:extLst>
              <a:ext uri="{FF2B5EF4-FFF2-40B4-BE49-F238E27FC236}">
                <a16:creationId xmlns:a16="http://schemas.microsoft.com/office/drawing/2014/main" id="{A4C29829-466D-F2E4-C11E-35BF54156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54" b="3055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201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00EAE4-1DB7-4F1F-43A1-75D7D1D520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918" y="3429000"/>
            <a:ext cx="4506064" cy="188874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Conclusion and Final Thoughts	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2005F00-0539-F199-EE3A-9640F9DE427A}"/>
              </a:ext>
            </a:extLst>
          </p:cNvPr>
          <p:cNvSpPr txBox="1"/>
          <p:nvPr/>
        </p:nvSpPr>
        <p:spPr>
          <a:xfrm>
            <a:off x="5636300" y="2675744"/>
            <a:ext cx="51266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Subconscious reprogramming is a powerful tool for personal growth and transformation.</a:t>
            </a:r>
          </a:p>
          <a:p>
            <a:endParaRPr lang="en-US" dirty="0"/>
          </a:p>
          <a:p>
            <a:r>
              <a:rPr lang="en-US" dirty="0"/>
              <a:t>With consistent practice and the right techniques, anyone can change their mental programming and achieve their goals.</a:t>
            </a:r>
          </a:p>
          <a:p>
            <a:endParaRPr lang="en-US" dirty="0"/>
          </a:p>
          <a:p>
            <a:r>
              <a:rPr lang="en-US" dirty="0"/>
              <a:t>Encourage your clients to start small, stay consistent, trust the process, and remember that with God, all things are possible! </a:t>
            </a:r>
          </a:p>
        </p:txBody>
      </p:sp>
    </p:spTree>
    <p:extLst>
      <p:ext uri="{BB962C8B-B14F-4D97-AF65-F5344CB8AC3E}">
        <p14:creationId xmlns:p14="http://schemas.microsoft.com/office/powerpoint/2010/main" val="2442657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2CC1E4F-F1F0-B945-BE50-C72A7103E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F65BE4-3E39-C3B2-9405-D8CBA7CC4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3015" y="603504"/>
            <a:ext cx="4361689" cy="1527048"/>
          </a:xfrm>
        </p:spPr>
        <p:txBody>
          <a:bodyPr anchor="b">
            <a:normAutofit/>
          </a:bodyPr>
          <a:lstStyle/>
          <a:p>
            <a:r>
              <a:rPr lang="en-US" dirty="0"/>
              <a:t>Introduction</a:t>
            </a:r>
            <a:endParaRPr lang="en-US"/>
          </a:p>
        </p:txBody>
      </p:sp>
      <p:pic>
        <p:nvPicPr>
          <p:cNvPr id="5" name="Content Placeholder 4" descr="Digital art of brain">
            <a:extLst>
              <a:ext uri="{FF2B5EF4-FFF2-40B4-BE49-F238E27FC236}">
                <a16:creationId xmlns:a16="http://schemas.microsoft.com/office/drawing/2014/main" id="{257CE4D6-D065-0002-075A-D6C711F9E3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72" r="20453"/>
          <a:stretch/>
        </p:blipFill>
        <p:spPr>
          <a:xfrm>
            <a:off x="1" y="10"/>
            <a:ext cx="6373368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0B9D8849-7CB5-9695-7C49-5E49A0BBD1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3017" y="2212848"/>
            <a:ext cx="4361688" cy="4096512"/>
          </a:xfrm>
        </p:spPr>
        <p:txBody>
          <a:bodyPr>
            <a:normAutofit/>
          </a:bodyPr>
          <a:lstStyle/>
          <a:p>
            <a:r>
              <a:rPr lang="en-US" sz="1800" dirty="0"/>
              <a:t>The subconscious mind is the part of our consciousness that stores memories, habits, and beliefs outside of our conscious awareness.</a:t>
            </a:r>
          </a:p>
          <a:p>
            <a:r>
              <a:rPr lang="en-US" sz="1800" dirty="0"/>
              <a:t>It is responsible for 95-97% of our thoughts, beliefs, and emotions. </a:t>
            </a:r>
          </a:p>
          <a:p>
            <a:r>
              <a:rPr lang="en-US" sz="1800" dirty="0"/>
              <a:t>It forms the lens through which we see and interact with the world. </a:t>
            </a: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394132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F447467-474F-7A46-9B55-A89C6B0D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Thought squiggles of little boy">
            <a:extLst>
              <a:ext uri="{FF2B5EF4-FFF2-40B4-BE49-F238E27FC236}">
                <a16:creationId xmlns:a16="http://schemas.microsoft.com/office/drawing/2014/main" id="{E5FE7113-6518-6CAB-DBD1-E629A9A739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987"/>
          <a:stretch/>
        </p:blipFill>
        <p:spPr>
          <a:xfrm>
            <a:off x="20" y="91445"/>
            <a:ext cx="12191980" cy="685799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1FC99153-02A2-62CC-C8DB-84D8D0E88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1474" y="2377440"/>
            <a:ext cx="2540000" cy="2286000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581985" y="-752015"/>
            <a:ext cx="6858000" cy="836203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C1B80A-3B4A-D916-0B63-40C7A5551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0980" y="529867"/>
            <a:ext cx="4738347" cy="198680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What is the Subconscious Mind?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08E292-EE4B-52C9-C8C6-8733CE51B75C}"/>
              </a:ext>
            </a:extLst>
          </p:cNvPr>
          <p:cNvSpPr txBox="1"/>
          <p:nvPr/>
        </p:nvSpPr>
        <p:spPr>
          <a:xfrm>
            <a:off x="6920980" y="2998033"/>
            <a:ext cx="45165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subconscious is the storehouse of automatic behaviors and deeply ingrained patterns.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plays a role in shaping our beliefs, values, and self-image.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stores memories and experiences, often influencing current behavior without conscious awareness. </a:t>
            </a:r>
          </a:p>
        </p:txBody>
      </p:sp>
    </p:spTree>
    <p:extLst>
      <p:ext uri="{BB962C8B-B14F-4D97-AF65-F5344CB8AC3E}">
        <p14:creationId xmlns:p14="http://schemas.microsoft.com/office/powerpoint/2010/main" val="1384510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A2AFC67-0973-EC0D-F14E-710D701B2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B9A4C-25B0-53E8-9681-5EC8FF5C6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681" y="-295904"/>
            <a:ext cx="3553412" cy="1527048"/>
          </a:xfrm>
        </p:spPr>
        <p:txBody>
          <a:bodyPr anchor="b">
            <a:normAutofit/>
          </a:bodyPr>
          <a:lstStyle/>
          <a:p>
            <a:r>
              <a:rPr lang="en-US" sz="2800" dirty="0"/>
              <a:t>The Impact of the Subconscious Mind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58E760FF-57AC-B1D0-14BD-66297F57C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680" y="1527047"/>
            <a:ext cx="3717477" cy="4993673"/>
          </a:xfrm>
        </p:spPr>
        <p:txBody>
          <a:bodyPr>
            <a:normAutofit fontScale="92500" lnSpcReduction="10000"/>
          </a:bodyPr>
          <a:lstStyle/>
          <a:p>
            <a:r>
              <a:rPr lang="en-US" sz="1800" b="1" dirty="0"/>
              <a:t>Habits and Conditioning:</a:t>
            </a:r>
            <a:r>
              <a:rPr lang="en-US" sz="1800" dirty="0"/>
              <a:t> How habits are formed and how they can be reshaped.</a:t>
            </a:r>
          </a:p>
          <a:p>
            <a:r>
              <a:rPr lang="en-US" sz="1800" b="1" dirty="0"/>
              <a:t>Emotional Responses</a:t>
            </a:r>
            <a:r>
              <a:rPr lang="en-US" sz="1800" dirty="0"/>
              <a:t>: The subconscious influences emotional reactions, sometimes based on past experiences.</a:t>
            </a:r>
          </a:p>
          <a:p>
            <a:r>
              <a:rPr lang="en-US" sz="1800" b="1" dirty="0"/>
              <a:t>Limitations and Beliefs</a:t>
            </a:r>
            <a:r>
              <a:rPr lang="en-US" sz="1800" dirty="0"/>
              <a:t>: Many limiting beliefs (Ex: I’m not enough) are deeply ingrained in the subconscious.</a:t>
            </a:r>
          </a:p>
          <a:p>
            <a:r>
              <a:rPr lang="en-US" sz="1800" b="1" dirty="0"/>
              <a:t>Decision Making: </a:t>
            </a:r>
            <a:r>
              <a:rPr lang="en-US" sz="1800" dirty="0"/>
              <a:t>Most of the decisions are made subconsciously, affecting both personal and professional lives.</a:t>
            </a:r>
            <a:endParaRPr lang="en-US" sz="1800" b="1" dirty="0"/>
          </a:p>
          <a:p>
            <a:endParaRPr lang="en-US" sz="1800" dirty="0"/>
          </a:p>
        </p:txBody>
      </p:sp>
      <p:pic>
        <p:nvPicPr>
          <p:cNvPr id="5" name="Content Placeholder 4" descr="Alarm clocks with mouths">
            <a:extLst>
              <a:ext uri="{FF2B5EF4-FFF2-40B4-BE49-F238E27FC236}">
                <a16:creationId xmlns:a16="http://schemas.microsoft.com/office/drawing/2014/main" id="{57C4814F-1D9E-B665-6457-6BF087561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44" r="12603" b="-2"/>
          <a:stretch/>
        </p:blipFill>
        <p:spPr>
          <a:xfrm>
            <a:off x="4752550" y="10"/>
            <a:ext cx="743945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652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46E348-720C-52F7-E738-D3906CBA2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319"/>
            <a:ext cx="4705097" cy="1601582"/>
          </a:xfrm>
        </p:spPr>
        <p:txBody>
          <a:bodyPr anchor="t">
            <a:normAutofit/>
          </a:bodyPr>
          <a:lstStyle/>
          <a:p>
            <a:r>
              <a:rPr lang="en-US" dirty="0"/>
              <a:t>Why Reprogram the Subconscious Mind? </a:t>
            </a:r>
          </a:p>
        </p:txBody>
      </p:sp>
      <p:pic>
        <p:nvPicPr>
          <p:cNvPr id="5" name="Content Placeholder 4" descr="Child wearing a striped tasseled knit hat and fur vest smiling in a snowy winter landscape">
            <a:extLst>
              <a:ext uri="{FF2B5EF4-FFF2-40B4-BE49-F238E27FC236}">
                <a16:creationId xmlns:a16="http://schemas.microsoft.com/office/drawing/2014/main" id="{42AEB256-DF48-929D-DD23-3BA1A32FE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4" b="24601"/>
          <a:stretch/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2C258D3-6026-CE74-AD56-469EE70092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318"/>
            <a:ext cx="5753567" cy="1601582"/>
          </a:xfrm>
        </p:spPr>
        <p:txBody>
          <a:bodyPr>
            <a:normAutofit fontScale="92500" lnSpcReduction="20000"/>
          </a:bodyPr>
          <a:lstStyle/>
          <a:p>
            <a:r>
              <a:rPr lang="en-US" sz="1800" b="1" dirty="0"/>
              <a:t>Achieve Goals</a:t>
            </a:r>
          </a:p>
          <a:p>
            <a:r>
              <a:rPr lang="en-US" sz="1800" b="1" dirty="0"/>
              <a:t>Overcome Limiting Beliefs</a:t>
            </a:r>
          </a:p>
          <a:p>
            <a:r>
              <a:rPr lang="en-US" sz="1800" b="1" dirty="0"/>
              <a:t>Improve Mental, Emotional &amp; Spiritual Health</a:t>
            </a:r>
          </a:p>
          <a:p>
            <a:r>
              <a:rPr lang="en-US" sz="1800" b="1" dirty="0"/>
              <a:t>Increased Confidence &amp; Self-Esteem</a:t>
            </a:r>
            <a:endParaRPr lang="en-US" sz="1800" dirty="0"/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9951582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D59064A-7BD3-673D-2606-9507EFB48A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7CC145-8C2A-4C1A-058B-A20F6C108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1680" y="5358269"/>
            <a:ext cx="7204271" cy="1094733"/>
          </a:xfrm>
        </p:spPr>
        <p:txBody>
          <a:bodyPr anchor="t">
            <a:normAutofit/>
          </a:bodyPr>
          <a:lstStyle/>
          <a:p>
            <a:r>
              <a:rPr lang="en-US" dirty="0"/>
              <a:t>Methods of Subconscious Reprogramming</a:t>
            </a:r>
          </a:p>
        </p:txBody>
      </p:sp>
      <p:pic>
        <p:nvPicPr>
          <p:cNvPr id="5" name="Content Placeholder 4" descr="Light bulb on green grass">
            <a:extLst>
              <a:ext uri="{FF2B5EF4-FFF2-40B4-BE49-F238E27FC236}">
                <a16:creationId xmlns:a16="http://schemas.microsoft.com/office/drawing/2014/main" id="{435AB8D3-A942-8D3D-E47D-8D1F6E01F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3"/>
          <a:stretch/>
        </p:blipFill>
        <p:spPr>
          <a:xfrm>
            <a:off x="419099" y="419102"/>
            <a:ext cx="7129183" cy="466388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506A60-A319-856B-AF5F-2FC2ACB6A4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50306" y="419102"/>
            <a:ext cx="3434399" cy="6033900"/>
          </a:xfrm>
        </p:spPr>
        <p:txBody>
          <a:bodyPr>
            <a:normAutofit fontScale="77500" lnSpcReduction="20000"/>
          </a:bodyPr>
          <a:lstStyle/>
          <a:p>
            <a:r>
              <a:rPr lang="en-US" sz="1800" b="1" dirty="0"/>
              <a:t>Affirmations</a:t>
            </a:r>
          </a:p>
          <a:p>
            <a:pPr lvl="1"/>
            <a:r>
              <a:rPr lang="en-US" sz="1600" dirty="0"/>
              <a:t>Positive statements to combat negative beliefs…helps shift thought patterns over time.</a:t>
            </a:r>
          </a:p>
          <a:p>
            <a:r>
              <a:rPr lang="en-US" sz="1800" b="1" dirty="0"/>
              <a:t>Visualization</a:t>
            </a:r>
          </a:p>
          <a:p>
            <a:pPr lvl="1"/>
            <a:r>
              <a:rPr lang="en-US" sz="1600" dirty="0"/>
              <a:t>Creating vivid mental images of your desired outcome to help subconscious mind accept new possibilities.</a:t>
            </a:r>
            <a:endParaRPr lang="en-US" sz="1800" b="1" dirty="0"/>
          </a:p>
          <a:p>
            <a:r>
              <a:rPr lang="en-US" sz="1800" b="1" dirty="0"/>
              <a:t>Hypnosis</a:t>
            </a:r>
          </a:p>
          <a:p>
            <a:pPr lvl="1"/>
            <a:r>
              <a:rPr lang="en-US" sz="1600" dirty="0"/>
              <a:t>Focused concentration that allows for deep access to the subconscious to reprogram limiting beliefs and habits.</a:t>
            </a:r>
          </a:p>
          <a:p>
            <a:r>
              <a:rPr lang="en-US" sz="1800" b="1" dirty="0"/>
              <a:t>Meditation</a:t>
            </a:r>
          </a:p>
          <a:p>
            <a:pPr lvl="1"/>
            <a:r>
              <a:rPr lang="en-US" sz="1600" dirty="0"/>
              <a:t>Mindfulness practices which help to calm the mid and allow the subconscious to absorb new suggestions.</a:t>
            </a:r>
          </a:p>
          <a:p>
            <a:r>
              <a:rPr lang="en-US" sz="1800" b="1" dirty="0"/>
              <a:t>Memorizing Scriptures &amp; Prayer</a:t>
            </a:r>
          </a:p>
          <a:p>
            <a:pPr lvl="1"/>
            <a:r>
              <a:rPr lang="en-US" sz="1600" dirty="0"/>
              <a:t>Remembering what God has done, speaking truth over yourself and your situation, and praying the scripture back to God. </a:t>
            </a:r>
          </a:p>
          <a:p>
            <a:pPr marL="228600" lvl="1" indent="0">
              <a:buNone/>
            </a:pPr>
            <a:endParaRPr lang="en-US" sz="1600" b="1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  <a:p>
            <a:pPr lvl="1"/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747674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6E448DB1-4196-18A6-15DA-C72635C1B1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pic>
        <p:nvPicPr>
          <p:cNvPr id="5" name="Content Placeholder 4" descr="Puzzles in brain">
            <a:extLst>
              <a:ext uri="{FF2B5EF4-FFF2-40B4-BE49-F238E27FC236}">
                <a16:creationId xmlns:a16="http://schemas.microsoft.com/office/drawing/2014/main" id="{A8954F1E-38A3-2A8A-4CBD-992F45F4E4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ame 11">
            <a:extLst>
              <a:ext uri="{FF2B5EF4-FFF2-40B4-BE49-F238E27FC236}">
                <a16:creationId xmlns:a16="http://schemas.microsoft.com/office/drawing/2014/main" id="{0E686577-9456-77F3-95A7-7970B6132C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1064" y="101599"/>
            <a:ext cx="7074070" cy="6595533"/>
          </a:xfrm>
          <a:prstGeom prst="frame">
            <a:avLst>
              <a:gd name="adj1" fmla="val 8000"/>
            </a:avLst>
          </a:prstGeom>
          <a:solidFill>
            <a:schemeClr val="accent4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7D064F0-6D2A-219C-C000-14ABD99ECE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88306" y="0"/>
            <a:ext cx="4903694" cy="6858001"/>
          </a:xfrm>
          <a:prstGeom prst="rect">
            <a:avLst/>
          </a:prstGeom>
          <a:solidFill>
            <a:schemeClr val="bg1">
              <a:alpha val="2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5125D-151F-139E-A81F-F72AC980E9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1" y="-481175"/>
            <a:ext cx="4286054" cy="347472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/>
              <a:t>The Science Behind Reprogramming the </a:t>
            </a:r>
            <a:r>
              <a:rPr lang="en-US" sz="4000" dirty="0" err="1"/>
              <a:t>Subcounscious</a:t>
            </a:r>
            <a:r>
              <a:rPr lang="en-US" sz="4000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65DDF4-8FAB-9601-8930-128F9B814640}"/>
              </a:ext>
            </a:extLst>
          </p:cNvPr>
          <p:cNvSpPr txBox="1"/>
          <p:nvPr/>
        </p:nvSpPr>
        <p:spPr>
          <a:xfrm>
            <a:off x="7288306" y="3429000"/>
            <a:ext cx="4617749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Neuroplasticity</a:t>
            </a:r>
            <a:r>
              <a:rPr lang="en-US" dirty="0"/>
              <a:t>: The brain’s ability to reorganize itself by forming new neural connections throughout life.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The Power of Repetition</a:t>
            </a:r>
            <a:r>
              <a:rPr lang="en-US" dirty="0"/>
              <a:t>: Repeating new thoughts, behaviors, and emotions strengthens new neural pathways.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Mind-Body Connection</a:t>
            </a:r>
            <a:r>
              <a:rPr lang="en-US" dirty="0"/>
              <a:t>: Research shows that changing our thoughts can lead to physical changes in the body, including hormone levels and immune system functioning.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8598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0617B06-44B8-4627-86D2-CB786FC07A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B1E9AE-0A18-9F4B-EFE0-A0D9FF9BFD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6108" y="603504"/>
            <a:ext cx="5497561" cy="1522391"/>
          </a:xfrm>
        </p:spPr>
        <p:txBody>
          <a:bodyPr anchor="b">
            <a:normAutofit/>
          </a:bodyPr>
          <a:lstStyle/>
          <a:p>
            <a:r>
              <a:rPr lang="en-US" sz="3300" dirty="0"/>
              <a:t>Practical Steps for Subconscious Reprogramming</a:t>
            </a:r>
          </a:p>
        </p:txBody>
      </p:sp>
      <p:pic>
        <p:nvPicPr>
          <p:cNvPr id="5" name="Content Placeholder 4" descr="Person holding mirror">
            <a:extLst>
              <a:ext uri="{FF2B5EF4-FFF2-40B4-BE49-F238E27FC236}">
                <a16:creationId xmlns:a16="http://schemas.microsoft.com/office/drawing/2014/main" id="{58030800-7510-CBE5-DA2E-CADA6D94B2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94"/>
          <a:stretch/>
        </p:blipFill>
        <p:spPr>
          <a:xfrm>
            <a:off x="20" y="10"/>
            <a:ext cx="5111685" cy="3405374"/>
          </a:xfrm>
          <a:prstGeom prst="rect">
            <a:avLst/>
          </a:prstGeom>
        </p:spPr>
      </p:pic>
      <p:pic>
        <p:nvPicPr>
          <p:cNvPr id="7" name="Picture 6" descr="Date in calendar circled with red">
            <a:extLst>
              <a:ext uri="{FF2B5EF4-FFF2-40B4-BE49-F238E27FC236}">
                <a16:creationId xmlns:a16="http://schemas.microsoft.com/office/drawing/2014/main" id="{667B596E-475C-8DD4-977A-6399B15BFF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" r="-2" b="7369"/>
          <a:stretch/>
        </p:blipFill>
        <p:spPr>
          <a:xfrm>
            <a:off x="1" y="3455000"/>
            <a:ext cx="5111706" cy="3403000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034E6AA2-616B-5B43-807D-43E679859B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6108" y="2212848"/>
            <a:ext cx="5497561" cy="40965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1. Self-Awareness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2. Set Clear Intentions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3. Daily Practices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4. Embrace Patience</a:t>
            </a:r>
          </a:p>
          <a:p>
            <a:pPr marL="0" indent="0">
              <a:buNone/>
            </a:pPr>
            <a:endParaRPr lang="en-US" sz="1800" b="1" dirty="0"/>
          </a:p>
          <a:p>
            <a:pPr marL="0" indent="0">
              <a:buNone/>
            </a:pPr>
            <a:r>
              <a:rPr lang="en-US" sz="1800" b="1" dirty="0"/>
              <a:t>5. Positive Environment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4659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BF8BE9A2-8956-141B-BFE6-C607C93D8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42ABEC-D303-7619-8976-0B9DC4D1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1734" y="4837319"/>
            <a:ext cx="4705097" cy="1601582"/>
          </a:xfrm>
        </p:spPr>
        <p:txBody>
          <a:bodyPr anchor="t">
            <a:normAutofit/>
          </a:bodyPr>
          <a:lstStyle/>
          <a:p>
            <a:r>
              <a:rPr lang="en-US" sz="2800" dirty="0"/>
              <a:t>Overcoming Challenges in Subconscious Reprogramming</a:t>
            </a:r>
          </a:p>
        </p:txBody>
      </p:sp>
      <p:pic>
        <p:nvPicPr>
          <p:cNvPr id="5" name="Content Placeholder 4" descr="Two hikers cheering at mountain summit">
            <a:extLst>
              <a:ext uri="{FF2B5EF4-FFF2-40B4-BE49-F238E27FC236}">
                <a16:creationId xmlns:a16="http://schemas.microsoft.com/office/drawing/2014/main" id="{EAEE17D0-0058-0958-DC86-E9BE159DDA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995"/>
          <a:stretch/>
        </p:blipFill>
        <p:spPr>
          <a:xfrm>
            <a:off x="20" y="10"/>
            <a:ext cx="12191980" cy="4557776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5F7D113-FF2F-BC84-758C-80AAA159C8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9333" y="4837318"/>
            <a:ext cx="5753567" cy="160158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800" b="1" dirty="0"/>
              <a:t>	</a:t>
            </a:r>
            <a:r>
              <a:rPr lang="en-US" sz="2400" b="1" dirty="0"/>
              <a:t>Resistance		Self-Doubt</a:t>
            </a:r>
          </a:p>
          <a:p>
            <a:pPr marL="0" indent="0">
              <a:buNone/>
            </a:pPr>
            <a:r>
              <a:rPr lang="en-US" sz="2400" b="1" dirty="0"/>
              <a:t>	Impatience		Triggers</a:t>
            </a:r>
          </a:p>
          <a:p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108274441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493</Words>
  <Application>Microsoft Office PowerPoint</Application>
  <PresentationFormat>Widescreen</PresentationFormat>
  <Paragraphs>71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Neue Haas Grotesk Text Pro</vt:lpstr>
      <vt:lpstr>VanillaVTI</vt:lpstr>
      <vt:lpstr>Subconscious Reprogramming</vt:lpstr>
      <vt:lpstr>Introduction</vt:lpstr>
      <vt:lpstr>What is the Subconscious Mind? </vt:lpstr>
      <vt:lpstr>The Impact of the Subconscious Mind</vt:lpstr>
      <vt:lpstr>Why Reprogram the Subconscious Mind? </vt:lpstr>
      <vt:lpstr>Methods of Subconscious Reprogramming</vt:lpstr>
      <vt:lpstr>The Science Behind Reprogramming the Subcounscious </vt:lpstr>
      <vt:lpstr>Practical Steps for Subconscious Reprogramming</vt:lpstr>
      <vt:lpstr>Overcoming Challenges in Subconscious Reprogramming</vt:lpstr>
      <vt:lpstr>Real-Life Success Stories</vt:lpstr>
      <vt:lpstr>Conclusion and Final Thoughts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Adkins, Pamela L</dc:creator>
  <cp:lastModifiedBy>Joshua Saylor</cp:lastModifiedBy>
  <cp:revision>1</cp:revision>
  <dcterms:created xsi:type="dcterms:W3CDTF">2025-04-06T17:58:41Z</dcterms:created>
  <dcterms:modified xsi:type="dcterms:W3CDTF">2025-04-07T22:55:04Z</dcterms:modified>
</cp:coreProperties>
</file>